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2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4660"/>
  </p:normalViewPr>
  <p:slideViewPr>
    <p:cSldViewPr>
      <p:cViewPr varScale="1">
        <p:scale>
          <a:sx n="70" d="100"/>
          <a:sy n="70" d="100"/>
        </p:scale>
        <p:origin x="51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EF1F5-988B-4B51-B216-12EA6210EA9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5CA4E9-AD8E-4B3C-8DCD-1E8256A8694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EF1F5-988B-4B51-B216-12EA6210EA9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A4E9-AD8E-4B3C-8DCD-1E8256A869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EF1F5-988B-4B51-B216-12EA6210EA9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A4E9-AD8E-4B3C-8DCD-1E8256A869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EF1F5-988B-4B51-B216-12EA6210EA9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A4E9-AD8E-4B3C-8DCD-1E8256A869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EF1F5-988B-4B51-B216-12EA6210EA9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A4E9-AD8E-4B3C-8DCD-1E8256A8694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EF1F5-988B-4B51-B216-12EA6210EA9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A4E9-AD8E-4B3C-8DCD-1E8256A8694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EF1F5-988B-4B51-B216-12EA6210EA9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A4E9-AD8E-4B3C-8DCD-1E8256A8694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EF1F5-988B-4B51-B216-12EA6210EA9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A4E9-AD8E-4B3C-8DCD-1E8256A869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EF1F5-988B-4B51-B216-12EA6210EA9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A4E9-AD8E-4B3C-8DCD-1E8256A869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EF1F5-988B-4B51-B216-12EA6210EA9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A4E9-AD8E-4B3C-8DCD-1E8256A869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EF1F5-988B-4B51-B216-12EA6210EA9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CA4E9-AD8E-4B3C-8DCD-1E8256A869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5EEF1F5-988B-4B51-B216-12EA6210EA9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25CA4E9-AD8E-4B3C-8DCD-1E8256A8694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6.png"/><Relationship Id="rId7" Type="http://schemas.openxmlformats.org/officeDocument/2006/relationships/image" Target="../media/image58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62.png"/><Relationship Id="rId5" Type="http://schemas.openxmlformats.org/officeDocument/2006/relationships/image" Target="../media/image57.png"/><Relationship Id="rId10" Type="http://schemas.openxmlformats.org/officeDocument/2006/relationships/image" Target="../media/image61.png"/><Relationship Id="rId4" Type="http://schemas.openxmlformats.org/officeDocument/2006/relationships/image" Target="../media/image47.png"/><Relationship Id="rId9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7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0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27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Solve</a:t>
            </a:r>
            <a:endParaRPr lang="en-US" b="1" dirty="0"/>
          </a:p>
          <a:p>
            <a:endParaRPr lang="en-US" b="1" dirty="0" smtClean="0"/>
          </a:p>
          <a:p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130910"/>
            <a:ext cx="5486400" cy="412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04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Binomial x Binomial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14400"/>
                <a:ext cx="8229600" cy="52117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Simplify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(3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−5)(5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+2)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i="1" dirty="0">
                    <a:latin typeface="Cambria Math"/>
                  </a:rPr>
                  <a:t>	</a:t>
                </a: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i="1" dirty="0">
                  <a:latin typeface="Cambria Math"/>
                </a:endParaRPr>
              </a:p>
              <a:p>
                <a:pPr marL="0" indent="0">
                  <a:buNone/>
                </a:pP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Group all like terms and combine for the final answer.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15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−25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+6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−10</m:t>
                      </m:r>
                    </m:oMath>
                  </m:oMathPara>
                </a14:m>
                <a:endParaRPr lang="en-US" b="0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600" b="1" i="1" u="sng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1" i="1" u="sng" smtClean="0">
                              <a:latin typeface="Cambria Math"/>
                            </a:rPr>
                            <m:t>𝟏𝟓</m:t>
                          </m:r>
                          <m:r>
                            <a:rPr lang="en-US" sz="3600" b="1" i="1" u="sng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3600" b="1" i="1" u="sng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600" b="1" i="1" u="sng" smtClean="0">
                          <a:latin typeface="Cambria Math"/>
                        </a:rPr>
                        <m:t>−</m:t>
                      </m:r>
                      <m:r>
                        <a:rPr lang="en-US" sz="3600" b="1" i="1" u="sng" smtClean="0">
                          <a:latin typeface="Cambria Math"/>
                        </a:rPr>
                        <m:t>𝟏𝟗</m:t>
                      </m:r>
                      <m:r>
                        <a:rPr lang="en-US" sz="3600" b="1" i="1" u="sng" smtClean="0">
                          <a:latin typeface="Cambria Math"/>
                        </a:rPr>
                        <m:t>𝒙</m:t>
                      </m:r>
                      <m:r>
                        <a:rPr lang="en-US" sz="3600" b="1" i="1" u="sng" smtClean="0">
                          <a:latin typeface="Cambria Math"/>
                        </a:rPr>
                        <m:t>−</m:t>
                      </m:r>
                      <m:r>
                        <a:rPr lang="en-US" sz="3600" b="1" i="1" u="sng" smtClean="0">
                          <a:latin typeface="Cambria Math"/>
                        </a:rPr>
                        <m:t>𝟏𝟎</m:t>
                      </m:r>
                    </m:oMath>
                  </m:oMathPara>
                </a14:m>
                <a:endParaRPr lang="en-US" sz="3600" b="1" u="sn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14400"/>
                <a:ext cx="8229600" cy="5211763"/>
              </a:xfrm>
              <a:blipFill rotWithShape="1">
                <a:blip r:embed="rId2"/>
                <a:stretch>
                  <a:fillRect l="-1111" t="-9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724558"/>
              </p:ext>
            </p:extLst>
          </p:nvPr>
        </p:nvGraphicFramePr>
        <p:xfrm>
          <a:off x="3276600" y="1447800"/>
          <a:ext cx="2971799" cy="2057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3361"/>
                <a:gridCol w="1023171"/>
                <a:gridCol w="1115267"/>
              </a:tblGrid>
              <a:tr h="685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3x</a:t>
                      </a:r>
                      <a:endParaRPr lang="en-US" sz="24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-5</a:t>
                      </a:r>
                      <a:endParaRPr lang="en-US" sz="24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58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5x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58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343400" y="2286000"/>
                <a:ext cx="533400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𝟏𝟓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400" y="2286000"/>
                <a:ext cx="533400" cy="470000"/>
              </a:xfrm>
              <a:prstGeom prst="rect">
                <a:avLst/>
              </a:prstGeom>
              <a:blipFill rotWithShape="1">
                <a:blip r:embed="rId3"/>
                <a:stretch>
                  <a:fillRect l="-4598" r="-597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92882" y="2286000"/>
                <a:ext cx="533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𝟐𝟓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2882" y="2286000"/>
                <a:ext cx="533400" cy="461665"/>
              </a:xfrm>
              <a:prstGeom prst="rect">
                <a:avLst/>
              </a:prstGeom>
              <a:blipFill rotWithShape="1">
                <a:blip r:embed="rId4"/>
                <a:stretch>
                  <a:fillRect r="-597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495800" y="2946927"/>
                <a:ext cx="533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rgbClr val="FF0000"/>
                    </a:solidFill>
                  </a:rPr>
                  <a:t>6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𝒙</m:t>
                    </m:r>
                  </m:oMath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5800" y="2946927"/>
                <a:ext cx="533400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18391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392882" y="2971800"/>
            <a:ext cx="779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-10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99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Binomial x Binomial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14400"/>
                <a:ext cx="8229600" cy="52117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Simplify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(2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−1)(2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+1)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i="1" dirty="0">
                    <a:latin typeface="Cambria Math"/>
                  </a:rPr>
                  <a:t>	</a:t>
                </a: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i="1" dirty="0">
                  <a:latin typeface="Cambria Math"/>
                </a:endParaRPr>
              </a:p>
              <a:p>
                <a:pPr marL="0" indent="0">
                  <a:buNone/>
                </a:pP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Group all like terms and combine for the final answer.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−2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+2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en-US" b="0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600" b="1" i="1" u="sng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1" i="1" u="sng" smtClean="0">
                              <a:latin typeface="Cambria Math"/>
                            </a:rPr>
                            <m:t>𝟒</m:t>
                          </m:r>
                          <m:r>
                            <a:rPr lang="en-US" sz="3600" b="1" i="1" u="sng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3600" b="1" i="1" u="sng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600" b="1" i="1" u="sng" smtClean="0">
                          <a:latin typeface="Cambria Math"/>
                        </a:rPr>
                        <m:t>−</m:t>
                      </m:r>
                      <m:r>
                        <a:rPr lang="en-US" sz="3600" b="1" i="1" u="sng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en-US" sz="3600" b="1" u="sn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14400"/>
                <a:ext cx="8229600" cy="5211763"/>
              </a:xfrm>
              <a:blipFill rotWithShape="1">
                <a:blip r:embed="rId2"/>
                <a:stretch>
                  <a:fillRect l="-1111" t="-9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045547"/>
              </p:ext>
            </p:extLst>
          </p:nvPr>
        </p:nvGraphicFramePr>
        <p:xfrm>
          <a:off x="3276600" y="1447800"/>
          <a:ext cx="2971799" cy="2057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3361"/>
                <a:gridCol w="1023171"/>
                <a:gridCol w="1115267"/>
              </a:tblGrid>
              <a:tr h="685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2x</a:t>
                      </a:r>
                      <a:endParaRPr lang="en-US" sz="24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en-US" sz="24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58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2x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58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343400" y="2286000"/>
                <a:ext cx="533400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400" y="2286000"/>
                <a:ext cx="533400" cy="470000"/>
              </a:xfrm>
              <a:prstGeom prst="rect">
                <a:avLst/>
              </a:prstGeom>
              <a:blipFill rotWithShape="1">
                <a:blip r:embed="rId3"/>
                <a:stretch>
                  <a:fillRect l="-3448" r="-252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92882" y="2286000"/>
                <a:ext cx="533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2882" y="2286000"/>
                <a:ext cx="533400" cy="461665"/>
              </a:xfrm>
              <a:prstGeom prst="rect">
                <a:avLst/>
              </a:prstGeom>
              <a:blipFill rotWithShape="1">
                <a:blip r:embed="rId4"/>
                <a:stretch>
                  <a:fillRect r="-24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495800" y="2946927"/>
                <a:ext cx="533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FF0000"/>
                    </a:solidFill>
                  </a:rPr>
                  <a:t>2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𝒙</m:t>
                    </m:r>
                  </m:oMath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5800" y="2946927"/>
                <a:ext cx="533400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18391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469082" y="2971800"/>
            <a:ext cx="779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-1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051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Special Binomials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14400"/>
                <a:ext cx="8229600" cy="52117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Simplify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−3)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This binomial is being squared.  When anything is raised to a power,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(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−3)</m:t>
                          </m:r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−3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−3)</m:t>
                      </m:r>
                    </m:oMath>
                  </m:oMathPara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Cambria Math"/>
                  </a:rPr>
                  <a:t> </a:t>
                </a:r>
                <a:r>
                  <a:rPr lang="en-US" dirty="0" smtClean="0">
                    <a:latin typeface="Cambria Math"/>
                  </a:rPr>
                  <a:t>                 =</a:t>
                </a:r>
                <a:r>
                  <a:rPr lang="en-US" i="1" dirty="0" smtClean="0"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−3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−3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+9</m:t>
                    </m:r>
                  </m:oMath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en-US" sz="3600" b="1" dirty="0"/>
                  <a:t> </a:t>
                </a:r>
                <a:r>
                  <a:rPr lang="en-US" sz="3600" b="1" dirty="0" smtClean="0"/>
                  <a:t>       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b="1" i="1" u="sng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1" i="1" u="sng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sz="3600" b="1" i="1" u="sng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sz="3600" b="1" i="1" u="sng" smtClean="0">
                        <a:latin typeface="Cambria Math"/>
                      </a:rPr>
                      <m:t>−</m:t>
                    </m:r>
                    <m:r>
                      <a:rPr lang="en-US" sz="3600" b="1" i="1" u="sng" smtClean="0">
                        <a:latin typeface="Cambria Math"/>
                      </a:rPr>
                      <m:t>𝟔</m:t>
                    </m:r>
                    <m:r>
                      <a:rPr lang="en-US" sz="3600" b="1" i="1" u="sng" smtClean="0">
                        <a:latin typeface="Cambria Math"/>
                      </a:rPr>
                      <m:t>𝒙</m:t>
                    </m:r>
                    <m:r>
                      <a:rPr lang="en-US" sz="3600" b="1" i="1" u="sng" smtClean="0">
                        <a:latin typeface="Cambria Math"/>
                      </a:rPr>
                      <m:t>+</m:t>
                    </m:r>
                    <m:r>
                      <a:rPr lang="en-US" sz="3600" b="1" i="1" u="sng" smtClean="0">
                        <a:latin typeface="Cambria Math"/>
                      </a:rPr>
                      <m:t>𝟗</m:t>
                    </m:r>
                  </m:oMath>
                </a14:m>
                <a:endParaRPr lang="en-US" sz="3600" b="1" u="sn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14400"/>
                <a:ext cx="8229600" cy="5211763"/>
              </a:xfrm>
              <a:blipFill rotWithShape="1">
                <a:blip r:embed="rId2"/>
                <a:stretch>
                  <a:fillRect l="-1111" t="-3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593977"/>
              </p:ext>
            </p:extLst>
          </p:nvPr>
        </p:nvGraphicFramePr>
        <p:xfrm>
          <a:off x="4800600" y="2667000"/>
          <a:ext cx="2971799" cy="2057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3361"/>
                <a:gridCol w="1023171"/>
                <a:gridCol w="1115267"/>
              </a:tblGrid>
              <a:tr h="685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x</a:t>
                      </a:r>
                      <a:endParaRPr lang="en-US" sz="24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endParaRPr lang="en-US" sz="24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58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580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-3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867400" y="3348335"/>
                <a:ext cx="533400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7400" y="3348335"/>
                <a:ext cx="533400" cy="4700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916882" y="3348335"/>
                <a:ext cx="533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6882" y="3348335"/>
                <a:ext cx="533400" cy="461665"/>
              </a:xfrm>
              <a:prstGeom prst="rect">
                <a:avLst/>
              </a:prstGeom>
              <a:blipFill rotWithShape="1">
                <a:blip r:embed="rId4"/>
                <a:stretch>
                  <a:fillRect r="-24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867400" y="4009262"/>
                <a:ext cx="685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rgbClr val="FF0000"/>
                    </a:solidFill>
                  </a:rPr>
                  <a:t>-3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𝒙</m:t>
                    </m:r>
                  </m:oMath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7400" y="4009262"/>
                <a:ext cx="685800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14286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6993082" y="4034135"/>
            <a:ext cx="779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1740932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                   </a:t>
            </a:r>
            <a:r>
              <a:rPr lang="en-US" sz="2400" b="1" u="sng" dirty="0" smtClean="0">
                <a:latin typeface="+mj-lt"/>
              </a:rPr>
              <a:t>multiply the binomial by itself based on the outside exponent.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578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Trinomial x Trinomial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14400"/>
                <a:ext cx="8229600" cy="52117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Simplify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2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+1)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−3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+4</m:t>
                        </m:r>
                      </m:e>
                    </m:d>
                  </m:oMath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i="1" dirty="0">
                  <a:latin typeface="Cambria Math"/>
                </a:endParaRP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14400"/>
                <a:ext cx="8229600" cy="5211763"/>
              </a:xfrm>
              <a:blipFill rotWithShape="1">
                <a:blip r:embed="rId2"/>
                <a:stretch>
                  <a:fillRect l="-1111" t="-9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833855"/>
                  </p:ext>
                </p:extLst>
              </p:nvPr>
            </p:nvGraphicFramePr>
            <p:xfrm>
              <a:off x="2438400" y="1676400"/>
              <a:ext cx="4038600" cy="150372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62000"/>
                    <a:gridCol w="1143000"/>
                    <a:gridCol w="1226976"/>
                    <a:gridCol w="906624"/>
                  </a:tblGrid>
                  <a:tr h="50124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 </a:t>
                          </a:r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40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1" i="1" smtClean="0"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  <m:t>𝒙</m:t>
                                    </m:r>
                                  </m:e>
                                  <m:sup>
                                    <m:r>
                                      <a:rPr lang="en-US" sz="2400" b="1" i="1" smtClean="0"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-3x</a:t>
                          </a:r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𝟒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01241">
                    <a:tc>
                      <a:txBody>
                        <a:bodyPr/>
                        <a:lstStyle/>
                        <a:p>
                          <a:pPr marL="0" marR="0" algn="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𝒙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 </a:t>
                          </a:r>
                        </a:p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01241">
                    <a:tc>
                      <a:txBody>
                        <a:bodyPr/>
                        <a:lstStyle/>
                        <a:p>
                          <a:pPr marL="0" marR="0" algn="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833855"/>
                  </p:ext>
                </p:extLst>
              </p:nvPr>
            </p:nvGraphicFramePr>
            <p:xfrm>
              <a:off x="2438400" y="1676400"/>
              <a:ext cx="4038600" cy="150372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62000"/>
                    <a:gridCol w="1143000"/>
                    <a:gridCol w="1226976"/>
                    <a:gridCol w="906624"/>
                  </a:tblGrid>
                  <a:tr h="50124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 </a:t>
                          </a:r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66489" t="-12195" r="-186170" b="-2012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-3x</a:t>
                          </a:r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344966" t="-12195" b="-201220"/>
                          </a:stretch>
                        </a:blipFill>
                      </a:tcPr>
                    </a:tc>
                  </a:tr>
                  <a:tr h="5012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110843" r="-430400" b="-987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 </a:t>
                          </a:r>
                        </a:p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012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213415" r="-4304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429000" y="2209800"/>
                <a:ext cx="533400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2209800"/>
                <a:ext cx="533400" cy="470000"/>
              </a:xfrm>
              <a:prstGeom prst="rect">
                <a:avLst/>
              </a:prstGeom>
              <a:blipFill rotWithShape="1">
                <a:blip r:embed="rId4"/>
                <a:stretch>
                  <a:fillRect l="-3448" r="-252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495800" y="2253415"/>
                <a:ext cx="533400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𝟔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5800" y="2253415"/>
                <a:ext cx="533400" cy="470000"/>
              </a:xfrm>
              <a:prstGeom prst="rect">
                <a:avLst/>
              </a:prstGeom>
              <a:blipFill rotWithShape="1">
                <a:blip r:embed="rId5"/>
                <a:stretch>
                  <a:fillRect r="-678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486400" y="2209800"/>
                <a:ext cx="94210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2209800"/>
                <a:ext cx="942109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133600" y="3881735"/>
                <a:ext cx="51296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= 2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−6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+2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+8</m:t>
                      </m:r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−3</m:t>
                      </m:r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+4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3881735"/>
                <a:ext cx="5129646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429000" y="2686785"/>
                <a:ext cx="533400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2686785"/>
                <a:ext cx="533400" cy="470000"/>
              </a:xfrm>
              <a:prstGeom prst="rect">
                <a:avLst/>
              </a:prstGeom>
              <a:blipFill rotWithShape="1">
                <a:blip r:embed="rId8"/>
                <a:stretch>
                  <a:fillRect l="-3448" r="-252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495800" y="2730400"/>
                <a:ext cx="533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5800" y="2730400"/>
                <a:ext cx="533400" cy="461665"/>
              </a:xfrm>
              <a:prstGeom prst="rect">
                <a:avLst/>
              </a:prstGeom>
              <a:blipFill rotWithShape="1">
                <a:blip r:embed="rId9"/>
                <a:stretch>
                  <a:fillRect r="-471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486400" y="2686785"/>
                <a:ext cx="94210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2686785"/>
                <a:ext cx="942109" cy="46166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133600" y="4876800"/>
                <a:ext cx="6324600" cy="658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600" b="1" i="1" u="sng" smtClean="0">
                          <a:latin typeface="Cambria Math"/>
                        </a:rPr>
                        <m:t>= </m:t>
                      </m:r>
                      <m:r>
                        <a:rPr lang="en-US" sz="3600" b="1" i="1" u="sng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en-US" sz="3600" b="1" i="1" u="sng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1" i="1" u="sng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3600" b="1" i="1" u="sng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en-US" sz="3600" b="1" i="1" u="sng" smtClean="0">
                          <a:latin typeface="Cambria Math"/>
                        </a:rPr>
                        <m:t>−</m:t>
                      </m:r>
                      <m:r>
                        <a:rPr lang="en-US" sz="3600" b="1" i="1" u="sng" smtClean="0"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en-US" sz="3600" b="1" i="1" u="sng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1" i="1" u="sng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3600" b="1" i="1" u="sng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600" b="1" i="1" u="sng" smtClean="0">
                          <a:latin typeface="Cambria Math"/>
                        </a:rPr>
                        <m:t>+</m:t>
                      </m:r>
                      <m:r>
                        <a:rPr lang="en-US" sz="3600" b="1" i="1" u="sng" smtClean="0">
                          <a:latin typeface="Cambria Math"/>
                        </a:rPr>
                        <m:t>𝟓</m:t>
                      </m:r>
                      <m:r>
                        <a:rPr lang="en-US" sz="3600" b="1" i="1" u="sng" smtClean="0">
                          <a:latin typeface="Cambria Math"/>
                        </a:rPr>
                        <m:t>𝒙</m:t>
                      </m:r>
                      <m:r>
                        <a:rPr lang="en-US" sz="3600" b="1" i="1" u="sng" smtClean="0">
                          <a:latin typeface="Cambria Math"/>
                        </a:rPr>
                        <m:t>+</m:t>
                      </m:r>
                      <m:r>
                        <a:rPr lang="en-US" sz="3600" b="1" i="1" u="sng" smtClean="0"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en-US" sz="3600" b="1" u="sng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4876800"/>
                <a:ext cx="6324600" cy="658898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332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Trinomial x Trinomial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14400"/>
                <a:ext cx="8229600" cy="52117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Simplify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2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−5)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−5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+4</m:t>
                        </m:r>
                      </m:e>
                    </m:d>
                  </m:oMath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i="1" dirty="0">
                  <a:latin typeface="Cambria Math"/>
                </a:endParaRP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14400"/>
                <a:ext cx="8229600" cy="5211763"/>
              </a:xfrm>
              <a:blipFill rotWithShape="1">
                <a:blip r:embed="rId2"/>
                <a:stretch>
                  <a:fillRect l="-1111" t="-9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586463"/>
                  </p:ext>
                </p:extLst>
              </p:nvPr>
            </p:nvGraphicFramePr>
            <p:xfrm>
              <a:off x="2438400" y="1676400"/>
              <a:ext cx="4038600" cy="150372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62000"/>
                    <a:gridCol w="1143000"/>
                    <a:gridCol w="1226976"/>
                    <a:gridCol w="906624"/>
                  </a:tblGrid>
                  <a:tr h="50124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 </a:t>
                          </a:r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40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1" i="1" smtClean="0"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  <m:t>𝒙</m:t>
                                    </m:r>
                                  </m:e>
                                  <m:sup>
                                    <m:r>
                                      <a:rPr lang="en-US" sz="2400" b="1" i="1" smtClean="0"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-5x</a:t>
                          </a:r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𝟒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01241">
                    <a:tc>
                      <a:txBody>
                        <a:bodyPr/>
                        <a:lstStyle/>
                        <a:p>
                          <a:pPr marL="0" marR="0" algn="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𝒙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 </a:t>
                          </a:r>
                        </a:p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01241">
                    <a:tc>
                      <a:txBody>
                        <a:bodyPr/>
                        <a:lstStyle/>
                        <a:p>
                          <a:pPr marL="0" marR="0" algn="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𝟓</m:t>
                                </m:r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586463"/>
                  </p:ext>
                </p:extLst>
              </p:nvPr>
            </p:nvGraphicFramePr>
            <p:xfrm>
              <a:off x="2438400" y="1676400"/>
              <a:ext cx="4038600" cy="150372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62000"/>
                    <a:gridCol w="1143000"/>
                    <a:gridCol w="1226976"/>
                    <a:gridCol w="906624"/>
                  </a:tblGrid>
                  <a:tr h="50124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 </a:t>
                          </a:r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66489" t="-12195" r="-186170" b="-2012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-5x</a:t>
                          </a:r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344966" t="-12195" b="-201220"/>
                          </a:stretch>
                        </a:blipFill>
                      </a:tcPr>
                    </a:tc>
                  </a:tr>
                  <a:tr h="5012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110843" r="-430400" b="-987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 </a:t>
                          </a:r>
                        </a:p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012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213415" r="-4304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429000" y="2209800"/>
                <a:ext cx="533400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2209800"/>
                <a:ext cx="533400" cy="470000"/>
              </a:xfrm>
              <a:prstGeom prst="rect">
                <a:avLst/>
              </a:prstGeom>
              <a:blipFill rotWithShape="1">
                <a:blip r:embed="rId4"/>
                <a:stretch>
                  <a:fillRect l="-3448" r="-252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495800" y="2253415"/>
                <a:ext cx="533400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𝟏𝟎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5800" y="2253415"/>
                <a:ext cx="533400" cy="470000"/>
              </a:xfrm>
              <a:prstGeom prst="rect">
                <a:avLst/>
              </a:prstGeom>
              <a:blipFill rotWithShape="1">
                <a:blip r:embed="rId5"/>
                <a:stretch>
                  <a:fillRect r="-102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486400" y="2209800"/>
                <a:ext cx="94210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2209800"/>
                <a:ext cx="942109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828800" y="3881735"/>
                <a:ext cx="54344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= 2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−10</m:t>
                      </m:r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−5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+8</m:t>
                      </m:r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+25</m:t>
                      </m:r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−20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0" y="3881735"/>
                <a:ext cx="5434446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429000" y="2686785"/>
                <a:ext cx="762000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FF0000"/>
                    </a:solidFill>
                  </a:rPr>
                  <a:t>-5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2686785"/>
                <a:ext cx="762000" cy="470000"/>
              </a:xfrm>
              <a:prstGeom prst="rect">
                <a:avLst/>
              </a:prstGeom>
              <a:blipFill rotWithShape="1">
                <a:blip r:embed="rId8"/>
                <a:stretch>
                  <a:fillRect l="-12800" t="-7792" b="-29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686300" y="2730400"/>
                <a:ext cx="8001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FF0000"/>
                    </a:solidFill>
                  </a:rPr>
                  <a:t>25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𝒙</m:t>
                    </m:r>
                  </m:oMath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6300" y="2730400"/>
                <a:ext cx="800100" cy="461665"/>
              </a:xfrm>
              <a:prstGeom prst="rect">
                <a:avLst/>
              </a:prstGeom>
              <a:blipFill rotWithShape="1">
                <a:blip r:embed="rId9"/>
                <a:stretch>
                  <a:fillRect l="-12214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486400" y="2686785"/>
                <a:ext cx="94210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𝟐𝟎</m:t>
                      </m:r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2686785"/>
                <a:ext cx="942109" cy="46166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371600" y="4876800"/>
                <a:ext cx="6324600" cy="658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600" b="1" i="1" u="sng" smtClean="0">
                          <a:latin typeface="Cambria Math"/>
                        </a:rPr>
                        <m:t>= </m:t>
                      </m:r>
                      <m:r>
                        <a:rPr lang="en-US" sz="3600" b="1" i="1" u="sng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en-US" sz="3600" b="1" i="1" u="sng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1" i="1" u="sng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3600" b="1" i="1" u="sng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r>
                        <a:rPr lang="en-US" sz="3600" b="1" i="1" u="sng" smtClean="0">
                          <a:latin typeface="Cambria Math"/>
                        </a:rPr>
                        <m:t>−</m:t>
                      </m:r>
                      <m:r>
                        <a:rPr lang="en-US" sz="3600" b="1" i="1" u="sng" smtClean="0">
                          <a:latin typeface="Cambria Math"/>
                        </a:rPr>
                        <m:t>𝟏𝟓</m:t>
                      </m:r>
                      <m:sSup>
                        <m:sSupPr>
                          <m:ctrlPr>
                            <a:rPr lang="en-US" sz="3600" b="1" i="1" u="sng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1" i="1" u="sng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3600" b="1" i="1" u="sng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600" b="1" i="1" u="sng" smtClean="0">
                          <a:latin typeface="Cambria Math"/>
                        </a:rPr>
                        <m:t>+</m:t>
                      </m:r>
                      <m:r>
                        <a:rPr lang="en-US" sz="3600" b="1" i="1" u="sng" smtClean="0">
                          <a:latin typeface="Cambria Math"/>
                        </a:rPr>
                        <m:t>𝟐𝟑</m:t>
                      </m:r>
                      <m:r>
                        <a:rPr lang="en-US" sz="3600" b="1" i="1" u="sng" smtClean="0">
                          <a:latin typeface="Cambria Math"/>
                        </a:rPr>
                        <m:t>𝒙</m:t>
                      </m:r>
                      <m:r>
                        <a:rPr lang="en-US" sz="3600" b="1" i="1" u="sng" smtClean="0">
                          <a:latin typeface="Cambria Math"/>
                        </a:rPr>
                        <m:t>−</m:t>
                      </m:r>
                      <m:r>
                        <a:rPr lang="en-US" sz="3600" b="1" i="1" u="sng" smtClean="0">
                          <a:latin typeface="Cambria Math"/>
                        </a:rPr>
                        <m:t>𝟐𝟎</m:t>
                      </m:r>
                    </m:oMath>
                  </m:oMathPara>
                </a14:m>
                <a:endParaRPr lang="en-US" sz="3600" b="1" u="sng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4876800"/>
                <a:ext cx="6324600" cy="658898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3543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Dividing Polynomials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 marL="0" lvl="0" indent="0">
              <a:buNone/>
            </a:pPr>
            <a:r>
              <a:rPr lang="en-US" dirty="0" smtClean="0"/>
              <a:t>When </a:t>
            </a:r>
            <a:r>
              <a:rPr lang="en-US" dirty="0"/>
              <a:t>dividing polynomials, rewrite the expression by breaking it up based </a:t>
            </a:r>
            <a:r>
              <a:rPr lang="en-US" dirty="0" smtClean="0"/>
              <a:t>on </a:t>
            </a:r>
            <a:r>
              <a:rPr lang="en-US" b="1" u="sng" dirty="0" smtClean="0"/>
              <a:t>the number of terms in the numerator. 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0" lvl="0" indent="0">
              <a:buNone/>
            </a:pPr>
            <a:r>
              <a:rPr lang="en-US" dirty="0" smtClean="0"/>
              <a:t>After breaking up the expression, simplify each </a:t>
            </a:r>
            <a:r>
              <a:rPr lang="en-US" b="1" u="sng" dirty="0" smtClean="0"/>
              <a:t>term.</a:t>
            </a: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15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Dividing Polynomials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19508474"/>
                  </p:ext>
                </p:extLst>
              </p:nvPr>
            </p:nvGraphicFramePr>
            <p:xfrm>
              <a:off x="457200" y="990600"/>
              <a:ext cx="8153400" cy="22098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17800"/>
                    <a:gridCol w="2717800"/>
                    <a:gridCol w="2717800"/>
                  </a:tblGrid>
                  <a:tr h="55245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Problem</a:t>
                          </a:r>
                          <a:endParaRPr lang="en-US" sz="18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Break up</a:t>
                          </a:r>
                          <a:endParaRPr lang="en-US" sz="18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Simplify</a:t>
                          </a:r>
                          <a:endParaRPr lang="en-US" sz="18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165735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100" dirty="0" smtClean="0">
                            <a:effectLst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100" dirty="0" smtClean="0">
                            <a:effectLst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2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𝟏𝟎</m:t>
                                    </m:r>
                                    <m:r>
                                      <a:rPr lang="en-US" sz="2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  <m:r>
                                      <a:rPr lang="en-US" sz="2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2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𝟔</m:t>
                                    </m:r>
                                  </m:num>
                                  <m:den>
                                    <m:r>
                                      <a:rPr lang="en-US" sz="2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600" dirty="0" smtClean="0">
                            <a:effectLst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600" dirty="0" smtClean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19508474"/>
                  </p:ext>
                </p:extLst>
              </p:nvPr>
            </p:nvGraphicFramePr>
            <p:xfrm>
              <a:off x="457200" y="990600"/>
              <a:ext cx="8153400" cy="22098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17800"/>
                    <a:gridCol w="2717800"/>
                    <a:gridCol w="2717800"/>
                  </a:tblGrid>
                  <a:tr h="55245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Problem</a:t>
                          </a:r>
                          <a:endParaRPr lang="en-US" sz="18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Break up</a:t>
                          </a:r>
                          <a:endParaRPr lang="en-US" sz="18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Simplify</a:t>
                          </a:r>
                          <a:endParaRPr lang="en-US" sz="18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16573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t="-37638" r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600" dirty="0" smtClean="0">
                            <a:effectLst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600" dirty="0" smtClean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733800" y="1828800"/>
                <a:ext cx="2133600" cy="8757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/>
                  <a:t>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i="1">
                            <a:latin typeface="Cambria Math"/>
                          </a:rPr>
                          <m:t>10</m:t>
                        </m:r>
                        <m:r>
                          <a:rPr lang="en-US" sz="3600" i="1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sz="36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36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i="1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sz="3600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3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1828800"/>
                <a:ext cx="2133600" cy="87575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477000" y="1974288"/>
                <a:ext cx="21336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1" i="1" u="sng">
                        <a:latin typeface="Cambria Math"/>
                      </a:rPr>
                      <m:t>𝟓</m:t>
                    </m:r>
                    <m:r>
                      <a:rPr lang="en-US" sz="3200" b="1" i="1" u="sng">
                        <a:latin typeface="Cambria Math"/>
                      </a:rPr>
                      <m:t>𝒙</m:t>
                    </m:r>
                    <m:r>
                      <a:rPr lang="en-US" sz="3200" b="1" i="1" u="sng">
                        <a:latin typeface="Cambria Math"/>
                      </a:rPr>
                      <m:t>+</m:t>
                    </m:r>
                    <m:r>
                      <a:rPr lang="en-US" sz="3200" b="1" i="1" u="sng">
                        <a:latin typeface="Cambria Math"/>
                      </a:rPr>
                      <m:t>𝟑</m:t>
                    </m:r>
                  </m:oMath>
                </a14:m>
                <a:r>
                  <a:rPr lang="en-US" sz="3200" b="1" u="sng" dirty="0"/>
                  <a:t> </a:t>
                </a:r>
                <a:endParaRPr lang="en-US" sz="2400" b="1" u="sng" dirty="0">
                  <a:latin typeface="Gill Sans MT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000" y="1974288"/>
                <a:ext cx="2133600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59137825"/>
                  </p:ext>
                </p:extLst>
              </p:nvPr>
            </p:nvGraphicFramePr>
            <p:xfrm>
              <a:off x="457200" y="3733800"/>
              <a:ext cx="8153400" cy="22098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17800"/>
                    <a:gridCol w="2717800"/>
                    <a:gridCol w="2717800"/>
                  </a:tblGrid>
                  <a:tr h="55245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Problem</a:t>
                          </a:r>
                          <a:endParaRPr lang="en-US" sz="18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Break up</a:t>
                          </a:r>
                          <a:endParaRPr lang="en-US" sz="18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Simplify</a:t>
                          </a:r>
                          <a:endParaRPr lang="en-US" sz="18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165735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400" dirty="0" smtClean="0">
                            <a:effectLst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400" dirty="0" smtClean="0">
                            <a:effectLst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2400" b="1" i="1" kern="1200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b="1" i="1" kern="120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𝟏𝟓</m:t>
                                    </m:r>
                                    <m:sSup>
                                      <m:sSupPr>
                                        <m:ctrlPr>
                                          <a:rPr lang="en-US" sz="2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𝒚</m:t>
                                        </m:r>
                                      </m:e>
                                      <m:sup>
                                        <m:r>
                                          <a:rPr lang="en-US" sz="2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𝟑</m:t>
                                        </m:r>
                                      </m:sup>
                                    </m:sSup>
                                    <m:r>
                                      <a:rPr lang="en-US" sz="2400" b="1" i="1" kern="120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</m:t>
                                    </m:r>
                                    <m:r>
                                      <a:rPr lang="en-US" sz="2400" b="1" i="1" kern="120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𝟔</m:t>
                                    </m:r>
                                    <m:sSup>
                                      <m:sSupPr>
                                        <m:ctrlPr>
                                          <a:rPr lang="en-US" sz="2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𝒚</m:t>
                                        </m:r>
                                      </m:e>
                                      <m:sup>
                                        <m:r>
                                          <a:rPr lang="en-US" sz="2400" b="1" i="1" kern="1200">
                                            <a:solidFill>
                                              <a:schemeClr val="lt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  <m:r>
                                      <a:rPr lang="en-US" sz="2400" b="1" i="1" kern="120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lang="en-US" sz="2400" b="1" i="1" kern="120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𝟑</m:t>
                                    </m:r>
                                    <m:r>
                                      <a:rPr lang="en-US" sz="2400" b="1" i="1" kern="120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𝒚</m:t>
                                    </m:r>
                                  </m:num>
                                  <m:den>
                                    <m:r>
                                      <a:rPr lang="en-US" sz="2400" b="1" i="1" kern="120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𝟑</m:t>
                                    </m:r>
                                    <m:r>
                                      <a:rPr lang="en-US" sz="2400" b="1" i="1" kern="120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𝒚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600" dirty="0" smtClean="0">
                            <a:effectLst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600" dirty="0" smtClean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59137825"/>
                  </p:ext>
                </p:extLst>
              </p:nvPr>
            </p:nvGraphicFramePr>
            <p:xfrm>
              <a:off x="457200" y="3733800"/>
              <a:ext cx="8153400" cy="22098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17800"/>
                    <a:gridCol w="2717800"/>
                    <a:gridCol w="2717800"/>
                  </a:tblGrid>
                  <a:tr h="55245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Problem</a:t>
                          </a:r>
                          <a:endParaRPr lang="en-US" sz="18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Break up</a:t>
                          </a:r>
                          <a:endParaRPr lang="en-US" sz="18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Simplify</a:t>
                          </a:r>
                          <a:endParaRPr lang="en-US" sz="18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16573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5"/>
                          <a:stretch>
                            <a:fillRect t="-37638" r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600" dirty="0" smtClean="0">
                            <a:effectLst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600" dirty="0" smtClean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200400" y="4750326"/>
                <a:ext cx="2667000" cy="812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15</m:t>
                        </m:r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3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𝑦</m:t>
                        </m:r>
                      </m:den>
                    </m:f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6</m:t>
                        </m:r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3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𝑦</m:t>
                        </m:r>
                      </m:den>
                    </m:f>
                    <m:r>
                      <a:rPr lang="en-US" sz="28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3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𝑦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3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𝑦</m:t>
                        </m:r>
                      </m:den>
                    </m:f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0400" y="4750326"/>
                <a:ext cx="2667000" cy="81227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867400" y="4952488"/>
                <a:ext cx="2743200" cy="59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u="sng" smtClean="0">
                          <a:latin typeface="Cambria Math"/>
                          <a:ea typeface="Calibri"/>
                          <a:cs typeface="Times New Roman"/>
                        </a:rPr>
                        <m:t>𝟓</m:t>
                      </m:r>
                      <m:sSup>
                        <m:sSupPr>
                          <m:ctrlPr>
                            <a:rPr lang="en-US" sz="3200" b="1" i="1" u="sng" smtClean="0">
                              <a:latin typeface="Cambria Math" panose="02040503050406030204" pitchFamily="18" charset="0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en-US" sz="3200" b="1" i="1" u="sng" smtClean="0">
                              <a:latin typeface="Cambria Math"/>
                              <a:cs typeface="Times New Roman"/>
                            </a:rPr>
                            <m:t>𝒚</m:t>
                          </m:r>
                        </m:e>
                        <m:sup>
                          <m:r>
                            <a:rPr lang="en-US" sz="3200" b="1" i="1" u="sng" smtClean="0">
                              <a:latin typeface="Cambria Math"/>
                              <a:cs typeface="Times New Roman"/>
                            </a:rPr>
                            <m:t>𝟐</m:t>
                          </m:r>
                        </m:sup>
                      </m:sSup>
                      <m:r>
                        <a:rPr lang="en-US" sz="3200" b="1" i="1" u="sng" smtClean="0">
                          <a:latin typeface="Cambria Math"/>
                          <a:cs typeface="Times New Roman"/>
                        </a:rPr>
                        <m:t>+</m:t>
                      </m:r>
                      <m:r>
                        <a:rPr lang="en-US" sz="3200" b="1" i="1" u="sng" smtClean="0">
                          <a:latin typeface="Cambria Math"/>
                          <a:cs typeface="Times New Roman"/>
                        </a:rPr>
                        <m:t>𝟐</m:t>
                      </m:r>
                      <m:r>
                        <a:rPr lang="en-US" sz="3200" b="1" i="1" u="sng" smtClean="0">
                          <a:latin typeface="Cambria Math"/>
                          <a:cs typeface="Times New Roman"/>
                        </a:rPr>
                        <m:t>𝒚</m:t>
                      </m:r>
                      <m:r>
                        <a:rPr lang="en-US" sz="3200" b="1" i="1" u="sng" smtClean="0">
                          <a:latin typeface="Cambria Math"/>
                          <a:cs typeface="Times New Roman"/>
                        </a:rPr>
                        <m:t>−</m:t>
                      </m:r>
                      <m:r>
                        <a:rPr lang="en-US" sz="3200" b="1" i="1" u="sng" smtClean="0">
                          <a:latin typeface="Cambria Math"/>
                          <a:cs typeface="Times New Roman"/>
                        </a:rPr>
                        <m:t>𝟏</m:t>
                      </m:r>
                    </m:oMath>
                  </m:oMathPara>
                </a14:m>
                <a:endParaRPr lang="en-US" sz="3200" b="1" u="sng" dirty="0">
                  <a:latin typeface="Gill Sans MT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7400" y="4952488"/>
                <a:ext cx="2743200" cy="5959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9881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Dividing Polynomials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Sometime division can be expressed </a:t>
            </a:r>
            <a:r>
              <a:rPr lang="en-US" dirty="0" smtClean="0"/>
              <a:t>like                   .  </a:t>
            </a:r>
            <a:r>
              <a:rPr lang="en-US" dirty="0"/>
              <a:t>Rewrite the problem as a fraction and solve like normal.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045611"/>
              </p:ext>
            </p:extLst>
          </p:nvPr>
        </p:nvGraphicFramePr>
        <p:xfrm>
          <a:off x="457200" y="2133600"/>
          <a:ext cx="8305800" cy="182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0300"/>
                <a:gridCol w="1869107"/>
                <a:gridCol w="2086252"/>
                <a:gridCol w="2160141"/>
              </a:tblGrid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Problem</a:t>
                      </a:r>
                      <a:endParaRPr lang="en-US" sz="18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Rewrite</a:t>
                      </a:r>
                      <a:endParaRPr lang="en-US" sz="18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Break up</a:t>
                      </a:r>
                      <a:endParaRPr lang="en-US" sz="18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Simplify</a:t>
                      </a:r>
                      <a:endParaRPr lang="en-US" sz="18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716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 </a:t>
                      </a: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u="none" dirty="0">
                          <a:effectLst/>
                        </a:rPr>
                        <a:t> </a:t>
                      </a:r>
                      <a:endParaRPr lang="en-US" sz="2400" b="1" u="none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3145688"/>
              </p:ext>
            </p:extLst>
          </p:nvPr>
        </p:nvGraphicFramePr>
        <p:xfrm>
          <a:off x="762000" y="2971800"/>
          <a:ext cx="1573621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1" name="Equation" r:id="rId3" imgW="787400" imgH="330200" progId="Equation.DSMT4">
                  <p:embed/>
                </p:oleObj>
              </mc:Choice>
              <mc:Fallback>
                <p:oleObj name="Equation" r:id="rId3" imgW="787400" imgH="330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971800"/>
                        <a:ext cx="1573621" cy="6635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9914735"/>
              </p:ext>
            </p:extLst>
          </p:nvPr>
        </p:nvGraphicFramePr>
        <p:xfrm>
          <a:off x="6553200" y="838200"/>
          <a:ext cx="1573213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2" name="Equation" r:id="rId5" imgW="787400" imgH="330200" progId="Equation.DSMT4">
                  <p:embed/>
                </p:oleObj>
              </mc:Choice>
              <mc:Fallback>
                <p:oleObj name="Equation" r:id="rId5" imgW="787400" imgH="330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838200"/>
                        <a:ext cx="1573213" cy="663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819400" y="2934126"/>
                <a:ext cx="1524000" cy="6481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+32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2934126"/>
                <a:ext cx="1524000" cy="64812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800600" y="2934126"/>
                <a:ext cx="1524000" cy="6481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32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2934126"/>
                <a:ext cx="1524000" cy="64812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858000" y="2895600"/>
                <a:ext cx="1600200" cy="9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>
                          <a:latin typeface="Cambria Math"/>
                        </a:rPr>
                        <m:t>𝟏</m:t>
                      </m:r>
                      <m:r>
                        <a:rPr lang="en-US" sz="2800" b="1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>
                              <a:latin typeface="Cambria Math"/>
                            </a:rPr>
                            <m:t>𝟏𝟔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1" i="1">
                                  <a:latin typeface="Cambria Math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sz="2800" b="1" i="1"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0" y="2895600"/>
                <a:ext cx="1600200" cy="90178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439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3053200"/>
            <a:ext cx="6523237" cy="113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Multiplying and Dividing Polynomials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98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en-US" dirty="0" smtClean="0"/>
              <a:t>Recall</a:t>
            </a:r>
            <a:endParaRPr lang="en-US" dirty="0"/>
          </a:p>
        </p:txBody>
      </p:sp>
      <p:sp>
        <p:nvSpPr>
          <p:cNvPr id="4" name="Text Box 1"/>
          <p:cNvSpPr txBox="1"/>
          <p:nvPr/>
        </p:nvSpPr>
        <p:spPr>
          <a:xfrm>
            <a:off x="609600" y="1143000"/>
            <a:ext cx="8001000" cy="5029200"/>
          </a:xfrm>
          <a:prstGeom prst="roundRect">
            <a:avLst/>
          </a:prstGeom>
          <a:noFill/>
          <a:ln w="2540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800" dirty="0">
                <a:effectLst/>
                <a:latin typeface="+mj-lt"/>
                <a:ea typeface="Calibri"/>
                <a:cs typeface="Times New Roman"/>
              </a:rPr>
              <a:t>Recall a monomial is a term with just </a:t>
            </a:r>
            <a:r>
              <a:rPr lang="en-US" sz="2800" b="1" u="sng" dirty="0" smtClean="0">
                <a:effectLst/>
                <a:latin typeface="+mj-lt"/>
                <a:ea typeface="Calibri"/>
                <a:cs typeface="Times New Roman"/>
              </a:rPr>
              <a:t>term</a:t>
            </a:r>
            <a:r>
              <a:rPr lang="en-US" sz="2800" dirty="0" smtClean="0">
                <a:effectLst/>
                <a:latin typeface="+mj-lt"/>
                <a:ea typeface="Calibri"/>
                <a:cs typeface="Times New Roman"/>
              </a:rPr>
              <a:t>, a </a:t>
            </a:r>
            <a:r>
              <a:rPr lang="en-US" sz="2800" b="1" u="sng" dirty="0" smtClean="0">
                <a:effectLst/>
                <a:latin typeface="+mj-lt"/>
                <a:ea typeface="Calibri"/>
                <a:cs typeface="Times New Roman"/>
              </a:rPr>
              <a:t>number</a:t>
            </a:r>
            <a:r>
              <a:rPr lang="en-US" sz="2800" dirty="0" smtClean="0">
                <a:effectLst/>
                <a:latin typeface="+mj-lt"/>
                <a:ea typeface="Calibri"/>
                <a:cs typeface="Times New Roman"/>
              </a:rPr>
              <a:t>, or </a:t>
            </a:r>
            <a:r>
              <a:rPr lang="en-US" sz="2800" b="1" u="sng" dirty="0">
                <a:effectLst/>
                <a:latin typeface="+mj-lt"/>
                <a:ea typeface="Calibri"/>
                <a:cs typeface="Times New Roman"/>
              </a:rPr>
              <a:t>the </a:t>
            </a:r>
            <a:r>
              <a:rPr lang="en-US" sz="2800" b="1" u="sng" dirty="0" smtClean="0">
                <a:latin typeface="+mj-lt"/>
                <a:ea typeface="Calibri"/>
                <a:cs typeface="Times New Roman"/>
              </a:rPr>
              <a:t>product of numbers and variables</a:t>
            </a:r>
            <a:r>
              <a:rPr lang="en-US" sz="2800" dirty="0" smtClean="0">
                <a:latin typeface="+mj-lt"/>
                <a:ea typeface="Calibri"/>
                <a:cs typeface="Times New Roman"/>
              </a:rPr>
              <a:t>.  </a:t>
            </a:r>
            <a:endParaRPr lang="en-US" sz="2800" dirty="0">
              <a:effectLst/>
              <a:latin typeface="+mj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800" dirty="0">
                <a:effectLst/>
                <a:latin typeface="+mj-lt"/>
                <a:ea typeface="Calibri"/>
                <a:cs typeface="Times New Roman"/>
              </a:rPr>
              <a:t>A BINOMIAL is the sum or difference </a:t>
            </a:r>
            <a:r>
              <a:rPr lang="en-US" sz="2800" dirty="0" smtClean="0">
                <a:effectLst/>
                <a:latin typeface="+mj-lt"/>
                <a:ea typeface="Calibri"/>
                <a:cs typeface="Times New Roman"/>
              </a:rPr>
              <a:t>of </a:t>
            </a:r>
            <a:r>
              <a:rPr lang="en-US" sz="2800" b="1" u="sng" dirty="0" smtClean="0">
                <a:effectLst/>
                <a:latin typeface="+mj-lt"/>
                <a:ea typeface="Calibri"/>
                <a:cs typeface="Times New Roman"/>
              </a:rPr>
              <a:t>two monomials.</a:t>
            </a:r>
            <a:endParaRPr lang="en-US" sz="2800" dirty="0">
              <a:effectLst/>
              <a:latin typeface="+mj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800" dirty="0">
                <a:effectLst/>
                <a:latin typeface="+mj-lt"/>
                <a:ea typeface="Calibri"/>
                <a:cs typeface="Times New Roman"/>
              </a:rPr>
              <a:t>A TRINOMIAL </a:t>
            </a:r>
            <a:r>
              <a:rPr lang="en-US" sz="2800" dirty="0" smtClean="0">
                <a:effectLst/>
                <a:latin typeface="+mj-lt"/>
                <a:ea typeface="Calibri"/>
                <a:cs typeface="Times New Roman"/>
              </a:rPr>
              <a:t>is </a:t>
            </a:r>
            <a:r>
              <a:rPr lang="en-US" sz="2800" b="1" u="sng" dirty="0" smtClean="0">
                <a:effectLst/>
                <a:latin typeface="+mj-lt"/>
                <a:ea typeface="Calibri"/>
                <a:cs typeface="Times New Roman"/>
              </a:rPr>
              <a:t>the sum or difference of three monomials.  </a:t>
            </a:r>
            <a:endParaRPr lang="en-US" sz="2800" dirty="0">
              <a:effectLst/>
              <a:latin typeface="+mj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028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Multiplying Polynomials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MULTIPLYING POLYNOMIAL can be represented several different ways.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873177"/>
              </p:ext>
            </p:extLst>
          </p:nvPr>
        </p:nvGraphicFramePr>
        <p:xfrm>
          <a:off x="381000" y="2209800"/>
          <a:ext cx="8382000" cy="14295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6765"/>
                <a:gridCol w="4165235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</a:rPr>
                        <a:t>Monomials x Binomial</a:t>
                      </a:r>
                      <a:endParaRPr lang="en-US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j-lt"/>
                        </a:rPr>
                        <a:t>Monomial x Trinomial</a:t>
                      </a:r>
                      <a:endParaRPr lang="en-US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088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614465"/>
              </p:ext>
            </p:extLst>
          </p:nvPr>
        </p:nvGraphicFramePr>
        <p:xfrm>
          <a:off x="381000" y="4267200"/>
          <a:ext cx="8382000" cy="14295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6765"/>
                <a:gridCol w="4165235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j-lt"/>
                        </a:rPr>
                        <a:t>Binomial x </a:t>
                      </a:r>
                      <a:r>
                        <a:rPr lang="en-US" sz="2400" dirty="0">
                          <a:effectLst/>
                          <a:latin typeface="+mj-lt"/>
                        </a:rPr>
                        <a:t>Binomial</a:t>
                      </a:r>
                      <a:endParaRPr lang="en-US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j-lt"/>
                        </a:rPr>
                        <a:t>Binomial x </a:t>
                      </a:r>
                      <a:r>
                        <a:rPr lang="en-US" sz="2400" dirty="0">
                          <a:effectLst/>
                          <a:latin typeface="+mj-lt"/>
                        </a:rPr>
                        <a:t>Trinomial</a:t>
                      </a:r>
                      <a:endParaRPr lang="en-US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088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38200" y="2743200"/>
                <a:ext cx="32766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latin typeface="Cambria Math"/>
                        </a:rPr>
                        <m:t>𝟐</m:t>
                      </m:r>
                      <m:r>
                        <a:rPr lang="en-US" sz="3200" b="1" i="1" smtClean="0">
                          <a:latin typeface="Cambria Math"/>
                        </a:rPr>
                        <m:t>(</m:t>
                      </m:r>
                      <m:r>
                        <a:rPr lang="en-US" sz="3200" b="1" i="1" smtClean="0">
                          <a:latin typeface="Cambria Math"/>
                        </a:rPr>
                        <m:t>𝒙</m:t>
                      </m:r>
                      <m:r>
                        <a:rPr lang="en-US" sz="3200" b="1" i="1" smtClean="0">
                          <a:latin typeface="Cambria Math"/>
                        </a:rPr>
                        <m:t>+</m:t>
                      </m:r>
                      <m:r>
                        <a:rPr lang="en-US" sz="3200" b="1" i="1" smtClean="0">
                          <a:latin typeface="Cambria Math"/>
                        </a:rPr>
                        <m:t>𝟒</m:t>
                      </m:r>
                      <m:r>
                        <a:rPr lang="en-US" sz="3200" b="1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2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743200"/>
                <a:ext cx="3276600" cy="58477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105400" y="2759939"/>
                <a:ext cx="3276600" cy="59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dirty="0" smtClean="0"/>
                  <a:t>x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latin typeface="Cambria Math"/>
                      </a:rPr>
                      <m:t>(</m:t>
                    </m:r>
                    <m:r>
                      <a:rPr lang="en-US" sz="3200" b="1" i="1" smtClean="0"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sz="32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sz="3200" b="1" i="1" smtClean="0">
                        <a:latin typeface="Cambria Math"/>
                      </a:rPr>
                      <m:t>+</m:t>
                    </m:r>
                    <m:r>
                      <a:rPr lang="en-US" sz="3200" b="1" i="1" smtClean="0">
                        <a:latin typeface="Cambria Math"/>
                      </a:rPr>
                      <m:t>𝟑</m:t>
                    </m:r>
                    <m:r>
                      <a:rPr lang="en-US" sz="3200" b="1" i="1" smtClean="0">
                        <a:latin typeface="Cambria Math"/>
                      </a:rPr>
                      <m:t>𝒙</m:t>
                    </m:r>
                    <m:r>
                      <a:rPr lang="en-US" sz="3200" b="1" i="1" smtClean="0">
                        <a:latin typeface="Cambria Math"/>
                      </a:rPr>
                      <m:t>−</m:t>
                    </m:r>
                    <m:r>
                      <a:rPr lang="en-US" sz="3200" b="1" i="1" smtClean="0">
                        <a:latin typeface="Cambria Math"/>
                      </a:rPr>
                      <m:t>𝟏</m:t>
                    </m:r>
                    <m:r>
                      <a:rPr lang="en-US" sz="3200" b="1" i="1" smtClean="0">
                        <a:latin typeface="Cambria Math"/>
                      </a:rPr>
                      <m:t>)</m:t>
                    </m:r>
                  </m:oMath>
                </a14:m>
                <a:endParaRPr lang="en-US" sz="32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2759939"/>
                <a:ext cx="3276600" cy="595932"/>
              </a:xfrm>
              <a:prstGeom prst="rect">
                <a:avLst/>
              </a:prstGeom>
              <a:blipFill rotWithShape="1">
                <a:blip r:embed="rId3"/>
                <a:stretch>
                  <a:fillRect l="-4842" t="-10204" b="-336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90600" y="4800600"/>
                <a:ext cx="32766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latin typeface="Cambria Math"/>
                        </a:rPr>
                        <m:t>(</m:t>
                      </m:r>
                      <m:r>
                        <a:rPr lang="en-US" sz="3200" b="1" i="1" smtClean="0">
                          <a:latin typeface="Cambria Math"/>
                        </a:rPr>
                        <m:t>𝒙</m:t>
                      </m:r>
                      <m:r>
                        <a:rPr lang="en-US" sz="3200" b="1" i="1" smtClean="0">
                          <a:latin typeface="Cambria Math"/>
                        </a:rPr>
                        <m:t>+</m:t>
                      </m:r>
                      <m:r>
                        <a:rPr lang="en-US" sz="3200" b="1" i="1" smtClean="0">
                          <a:latin typeface="Cambria Math"/>
                        </a:rPr>
                        <m:t>𝟑</m:t>
                      </m:r>
                      <m:r>
                        <a:rPr lang="en-US" sz="3200" b="1" i="1" smtClean="0">
                          <a:latin typeface="Cambria Math"/>
                        </a:rPr>
                        <m:t>)(</m:t>
                      </m:r>
                      <m:r>
                        <a:rPr lang="en-US" sz="3200" b="1" i="1" smtClean="0">
                          <a:latin typeface="Cambria Math"/>
                        </a:rPr>
                        <m:t>𝒙</m:t>
                      </m:r>
                      <m:r>
                        <a:rPr lang="en-US" sz="3200" b="1" i="1" smtClean="0">
                          <a:latin typeface="Cambria Math"/>
                        </a:rPr>
                        <m:t>−</m:t>
                      </m:r>
                      <m:r>
                        <a:rPr lang="en-US" sz="3200" b="1" i="1" smtClean="0">
                          <a:latin typeface="Cambria Math"/>
                        </a:rPr>
                        <m:t>𝟐</m:t>
                      </m:r>
                      <m:r>
                        <a:rPr lang="en-US" sz="3200" b="1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32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4800600"/>
                <a:ext cx="3276600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724400" y="4817339"/>
                <a:ext cx="3962400" cy="59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1" i="1" smtClean="0">
                        <a:latin typeface="Cambria Math"/>
                      </a:rPr>
                      <m:t>(</m:t>
                    </m:r>
                    <m:r>
                      <a:rPr lang="en-US" sz="3200" b="1" i="1" smtClean="0">
                        <a:latin typeface="Cambria Math"/>
                      </a:rPr>
                      <m:t>𝒙</m:t>
                    </m:r>
                    <m:r>
                      <a:rPr lang="en-US" sz="3200" b="1" i="1" smtClean="0">
                        <a:latin typeface="Cambria Math"/>
                      </a:rPr>
                      <m:t>−</m:t>
                    </m:r>
                    <m:r>
                      <a:rPr lang="en-US" sz="3200" b="1" i="1" smtClean="0">
                        <a:latin typeface="Cambria Math"/>
                      </a:rPr>
                      <m:t>𝟏</m:t>
                    </m:r>
                    <m:r>
                      <a:rPr lang="en-US" sz="3200" b="1" i="1" smtClean="0">
                        <a:latin typeface="Cambria Math"/>
                      </a:rPr>
                      <m:t>)(</m:t>
                    </m:r>
                    <m:sSup>
                      <m:sSup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sz="32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sz="3200" b="1" i="1" smtClean="0">
                        <a:latin typeface="Cambria Math"/>
                      </a:rPr>
                      <m:t>+</m:t>
                    </m:r>
                    <m:r>
                      <a:rPr lang="en-US" sz="3200" b="1" i="1" smtClean="0">
                        <a:latin typeface="Cambria Math"/>
                      </a:rPr>
                      <m:t>𝟐</m:t>
                    </m:r>
                    <m:r>
                      <a:rPr lang="en-US" sz="3200" b="1" i="1" smtClean="0">
                        <a:latin typeface="Cambria Math"/>
                      </a:rPr>
                      <m:t>𝒙</m:t>
                    </m:r>
                    <m:r>
                      <a:rPr lang="en-US" sz="3200" b="1" i="1" smtClean="0">
                        <a:latin typeface="Cambria Math"/>
                      </a:rPr>
                      <m:t>+</m:t>
                    </m:r>
                    <m:r>
                      <a:rPr lang="en-US" sz="3200" b="1" i="1" smtClean="0">
                        <a:latin typeface="Cambria Math"/>
                      </a:rPr>
                      <m:t>𝟒</m:t>
                    </m:r>
                  </m:oMath>
                </a14:m>
                <a:r>
                  <a:rPr lang="en-US" sz="3200" b="1" dirty="0" smtClean="0"/>
                  <a:t>)</a:t>
                </a:r>
                <a:endParaRPr lang="en-US" sz="3200" b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4817339"/>
                <a:ext cx="3962400" cy="595932"/>
              </a:xfrm>
              <a:prstGeom prst="rect">
                <a:avLst/>
              </a:prstGeom>
              <a:blipFill rotWithShape="1">
                <a:blip r:embed="rId5"/>
                <a:stretch>
                  <a:fillRect t="-10204" r="-2308" b="-336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8204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Multiplying Polynomials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90600"/>
                <a:ext cx="8229600" cy="51355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When multiplying polynomials use the </a:t>
                </a:r>
                <a:r>
                  <a:rPr lang="en-US" b="1" u="sng" dirty="0" smtClean="0"/>
                  <a:t>distributive property</a:t>
                </a:r>
                <a:r>
                  <a:rPr lang="en-US" dirty="0" smtClean="0"/>
                  <a:t> to completely </a:t>
                </a:r>
                <a:r>
                  <a:rPr lang="en-US" dirty="0"/>
                  <a:t>simplify each expression</a:t>
                </a:r>
                <a:r>
                  <a:rPr lang="en-US" dirty="0" smtClean="0"/>
                  <a:t>.</a:t>
                </a:r>
                <a:br>
                  <a:rPr lang="en-US" dirty="0" smtClean="0"/>
                </a:br>
                <a:endParaRPr lang="en-US" dirty="0"/>
              </a:p>
              <a:p>
                <a:pPr marL="0" indent="0">
                  <a:buNone/>
                </a:pPr>
                <a:r>
                  <a:rPr lang="en-US" u="sng" dirty="0"/>
                  <a:t>MONOMIALS X BINOMIALS</a:t>
                </a:r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2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+4</m:t>
                          </m:r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3(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−1)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90600"/>
                <a:ext cx="8229600" cy="5135563"/>
              </a:xfrm>
              <a:blipFill rotWithShape="1">
                <a:blip r:embed="rId2"/>
                <a:stretch>
                  <a:fillRect l="-1111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752600" y="2540258"/>
            <a:ext cx="1524000" cy="165074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Use the box method</a:t>
            </a:r>
            <a:endParaRPr lang="en-US" sz="1600" dirty="0">
              <a:latin typeface="+mj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649309"/>
              </p:ext>
            </p:extLst>
          </p:nvPr>
        </p:nvGraphicFramePr>
        <p:xfrm>
          <a:off x="3429000" y="2807518"/>
          <a:ext cx="1808018" cy="10024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7010"/>
                <a:gridCol w="655287"/>
                <a:gridCol w="645721"/>
              </a:tblGrid>
              <a:tr h="5012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x</a:t>
                      </a:r>
                      <a:endParaRPr lang="en-US" sz="24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24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124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038600" y="3288268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600" y="3288268"/>
                <a:ext cx="533400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648200" y="3288268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𝟖</m:t>
                      </m:r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200" y="3288268"/>
                <a:ext cx="533400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430982" y="3072825"/>
                <a:ext cx="1524000" cy="672525"/>
              </a:xfrm>
              <a:prstGeom prst="right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2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+4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en-US" sz="1600" dirty="0">
                  <a:latin typeface="+mj-lt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0982" y="3072825"/>
                <a:ext cx="1524000" cy="672525"/>
              </a:xfrm>
              <a:prstGeom prst="rightArrow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858000" y="3072825"/>
                <a:ext cx="1981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u="sng" smtClean="0">
                          <a:latin typeface="Cambria Math"/>
                        </a:rPr>
                        <m:t>𝟐</m:t>
                      </m:r>
                      <m:r>
                        <a:rPr lang="en-US" sz="3200" b="1" i="1" u="sng" smtClean="0">
                          <a:latin typeface="Cambria Math"/>
                        </a:rPr>
                        <m:t>𝒙</m:t>
                      </m:r>
                      <m:r>
                        <a:rPr lang="en-US" sz="3200" b="1" i="1" u="sng" smtClean="0">
                          <a:latin typeface="Cambria Math"/>
                        </a:rPr>
                        <m:t>+</m:t>
                      </m:r>
                      <m:r>
                        <a:rPr lang="en-US" sz="3200" b="1" i="1" u="sng" smtClean="0">
                          <a:latin typeface="Cambria Math"/>
                        </a:rPr>
                        <m:t>𝟖</m:t>
                      </m:r>
                    </m:oMath>
                  </m:oMathPara>
                </a14:m>
                <a:endParaRPr lang="en-US" sz="3200" b="1" u="sng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0" y="3072825"/>
                <a:ext cx="1981200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752600" y="4445258"/>
            <a:ext cx="1524000" cy="165074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Use the box method</a:t>
            </a:r>
            <a:endParaRPr lang="en-US" sz="1600" dirty="0">
              <a:latin typeface="+mj-lt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918671"/>
              </p:ext>
            </p:extLst>
          </p:nvPr>
        </p:nvGraphicFramePr>
        <p:xfrm>
          <a:off x="3429000" y="4738176"/>
          <a:ext cx="1808018" cy="10024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7010"/>
                <a:gridCol w="655287"/>
                <a:gridCol w="645721"/>
              </a:tblGrid>
              <a:tr h="5012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x</a:t>
                      </a:r>
                      <a:endParaRPr lang="en-US" sz="24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endParaRPr lang="en-US" sz="24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124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038600" y="5218926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3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/>
                      </a:rPr>
                      <m:t>𝒙</m:t>
                    </m:r>
                  </m:oMath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600" y="5218926"/>
                <a:ext cx="533400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10345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648200" y="5218926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200" y="5218926"/>
                <a:ext cx="53340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430982" y="5003483"/>
                <a:ext cx="1524000" cy="672525"/>
              </a:xfrm>
              <a:prstGeom prst="rightArrow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</a:rPr>
                        <m:t>3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en-US" sz="1600" dirty="0">
                  <a:latin typeface="+mj-lt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0982" y="5003483"/>
                <a:ext cx="1524000" cy="672525"/>
              </a:xfrm>
              <a:prstGeom prst="rightArrow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010400" y="5003483"/>
                <a:ext cx="1981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u="sng" dirty="0" smtClean="0"/>
                  <a:t>3</a:t>
                </a:r>
                <a14:m>
                  <m:oMath xmlns:m="http://schemas.openxmlformats.org/officeDocument/2006/math">
                    <m:r>
                      <a:rPr lang="en-US" sz="3200" b="1" i="1" u="sng" smtClean="0">
                        <a:latin typeface="Cambria Math"/>
                      </a:rPr>
                      <m:t>𝒙</m:t>
                    </m:r>
                    <m:r>
                      <a:rPr lang="en-US" sz="3200" b="1" i="1" u="sng" smtClean="0">
                        <a:latin typeface="Cambria Math"/>
                      </a:rPr>
                      <m:t>−</m:t>
                    </m:r>
                    <m:r>
                      <a:rPr lang="en-US" sz="3200" b="1" i="1" u="sng" smtClean="0">
                        <a:latin typeface="Cambria Math"/>
                      </a:rPr>
                      <m:t>𝟑</m:t>
                    </m:r>
                  </m:oMath>
                </a14:m>
                <a:endParaRPr lang="en-US" sz="3200" b="1" u="sng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00" y="5003483"/>
                <a:ext cx="1981200" cy="584775"/>
              </a:xfrm>
              <a:prstGeom prst="rect">
                <a:avLst/>
              </a:prstGeom>
              <a:blipFill rotWithShape="1">
                <a:blip r:embed="rId10"/>
                <a:stretch>
                  <a:fillRect l="-7692" t="-1354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651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10" grpId="0" animBg="1"/>
      <p:bldP spid="11" grpId="0"/>
      <p:bldP spid="12" grpId="0" animBg="1"/>
      <p:bldP spid="14" grpId="0"/>
      <p:bldP spid="15" grpId="0"/>
      <p:bldP spid="16" grpId="0" animBg="1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Monomial x Trinomial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14400"/>
                <a:ext cx="8229600" cy="52117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Simplify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+5)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2</m:t>
                      </m:r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(</m:t>
                      </m:r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−</m:t>
                      </m:r>
                      <m:r>
                        <a:rPr lang="en-US" i="1">
                          <a:latin typeface="Cambria Math"/>
                        </a:rPr>
                        <m:t>𝑦</m:t>
                      </m:r>
                      <m:r>
                        <a:rPr lang="en-US" i="1">
                          <a:latin typeface="Cambria Math"/>
                        </a:rPr>
                        <m:t>+5)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14400"/>
                <a:ext cx="8229600" cy="5211763"/>
              </a:xfrm>
              <a:blipFill rotWithShape="1">
                <a:blip r:embed="rId2"/>
                <a:stretch>
                  <a:fillRect l="-1111" t="-9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438400" y="1676400"/>
            <a:ext cx="1524000" cy="165074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Use the box method</a:t>
            </a:r>
            <a:endParaRPr lang="en-US" sz="16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7871180"/>
                  </p:ext>
                </p:extLst>
              </p:nvPr>
            </p:nvGraphicFramePr>
            <p:xfrm>
              <a:off x="4305300" y="1945779"/>
              <a:ext cx="2400300" cy="100248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95968"/>
                    <a:gridCol w="641016"/>
                    <a:gridCol w="631658"/>
                    <a:gridCol w="631658"/>
                  </a:tblGrid>
                  <a:tr h="50124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 </a:t>
                          </a:r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x</a:t>
                          </a:r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-y</a:t>
                          </a:r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𝟓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01241">
                    <a:tc>
                      <a:txBody>
                        <a:bodyPr/>
                        <a:lstStyle/>
                        <a:p>
                          <a:pPr marL="0" marR="0" algn="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 smtClean="0">
                              <a:effectLst/>
                            </a:rPr>
                            <a:t>2x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 </a:t>
                          </a:r>
                        </a:p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7871180"/>
                  </p:ext>
                </p:extLst>
              </p:nvPr>
            </p:nvGraphicFramePr>
            <p:xfrm>
              <a:off x="4305300" y="1945779"/>
              <a:ext cx="2400300" cy="100248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95968"/>
                    <a:gridCol w="641016"/>
                    <a:gridCol w="631658"/>
                    <a:gridCol w="631658"/>
                  </a:tblGrid>
                  <a:tr h="50124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 </a:t>
                          </a:r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x</a:t>
                          </a:r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-y</a:t>
                          </a:r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278846" t="-12048" b="-114458"/>
                          </a:stretch>
                        </a:blipFill>
                      </a:tcPr>
                    </a:tc>
                  </a:tr>
                  <a:tr h="501241">
                    <a:tc>
                      <a:txBody>
                        <a:bodyPr/>
                        <a:lstStyle/>
                        <a:p>
                          <a:pPr marL="0" marR="0" algn="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 smtClean="0">
                              <a:effectLst/>
                            </a:rPr>
                            <a:t>2x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 </a:t>
                          </a:r>
                        </a:p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828309" y="2487916"/>
                <a:ext cx="53340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8309" y="2487916"/>
                <a:ext cx="533400" cy="3755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34000" y="2506512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𝒙𝒚</m:t>
                      </m:r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0" y="2506512"/>
                <a:ext cx="533400" cy="369332"/>
              </a:xfrm>
              <a:prstGeom prst="rect">
                <a:avLst/>
              </a:prstGeom>
              <a:blipFill rotWithShape="1">
                <a:blip r:embed="rId5"/>
                <a:stretch>
                  <a:fillRect r="-45455"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981199" y="4267200"/>
                <a:ext cx="3113809" cy="917079"/>
              </a:xfrm>
              <a:prstGeom prst="rightArrow">
                <a:avLst/>
              </a:prstGeom>
              <a:noFill/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</a:rPr>
                        <m:t>2</m:t>
                      </m:r>
                      <m:r>
                        <a:rPr lang="en-US" sz="240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  <m:r>
                            <a:rPr lang="en-US" sz="2400" i="1">
                              <a:latin typeface="Cambria Math"/>
                            </a:rPr>
                            <m:t>−</m:t>
                          </m:r>
                          <m:r>
                            <a:rPr lang="en-US" sz="2400" i="1">
                              <a:latin typeface="Cambria Math"/>
                            </a:rPr>
                            <m:t>𝑦</m:t>
                          </m:r>
                          <m:r>
                            <a:rPr lang="en-US" sz="2400" i="1">
                              <a:latin typeface="Cambria Math"/>
                            </a:rPr>
                            <m:t>+5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199" y="4267200"/>
                <a:ext cx="3113809" cy="917079"/>
              </a:xfrm>
              <a:prstGeom prst="rightArrow">
                <a:avLst/>
              </a:prstGeom>
              <a:blipFill rotWithShape="1">
                <a:blip r:embed="rId6"/>
                <a:stretch>
                  <a:fillRect l="-39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371108" y="4433351"/>
                <a:ext cx="3782292" cy="59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u="sng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en-US" sz="3200" b="1" i="1" u="sng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u="sng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3200" b="1" i="1" u="sng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200" b="1" i="1" u="sng" smtClean="0">
                          <a:latin typeface="Cambria Math"/>
                        </a:rPr>
                        <m:t>−</m:t>
                      </m:r>
                      <m:r>
                        <a:rPr lang="en-US" sz="3200" b="1" i="1" u="sng" smtClean="0">
                          <a:latin typeface="Cambria Math"/>
                        </a:rPr>
                        <m:t>𝟐</m:t>
                      </m:r>
                      <m:r>
                        <a:rPr lang="en-US" sz="3200" b="1" i="1" u="sng" smtClean="0">
                          <a:latin typeface="Cambria Math"/>
                        </a:rPr>
                        <m:t>𝒙𝒚</m:t>
                      </m:r>
                      <m:r>
                        <a:rPr lang="en-US" sz="3200" b="1" i="1" u="sng" smtClean="0">
                          <a:latin typeface="Cambria Math"/>
                        </a:rPr>
                        <m:t>+</m:t>
                      </m:r>
                      <m:r>
                        <a:rPr lang="en-US" sz="3200" b="1" i="1" u="sng" smtClean="0">
                          <a:latin typeface="Cambria Math"/>
                        </a:rPr>
                        <m:t>𝟏𝟎</m:t>
                      </m:r>
                      <m:r>
                        <a:rPr lang="en-US" sz="3200" b="1" i="1" u="sng" smtClean="0"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en-US" sz="3200" b="1" u="sng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1108" y="4433351"/>
                <a:ext cx="3782292" cy="5959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030191" y="2506512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𝟏𝟎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0191" y="2506512"/>
                <a:ext cx="533400" cy="369332"/>
              </a:xfrm>
              <a:prstGeom prst="rect">
                <a:avLst/>
              </a:prstGeom>
              <a:blipFill rotWithShape="1">
                <a:blip r:embed="rId8"/>
                <a:stretch>
                  <a:fillRect r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64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Monomial x Trinomial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14400"/>
                <a:ext cx="8229600" cy="52117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Simplify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𝑥𝑦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−2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+4</m:t>
                        </m:r>
                      </m:e>
                    </m:d>
                  </m:oMath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latin typeface="Cambria Math"/>
                            </a:rPr>
                            <m:t>𝑥𝑦</m:t>
                          </m:r>
                        </m:e>
                        <m:sup>
                          <m:r>
                            <a:rPr lang="en-US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(</m:t>
                      </m:r>
                      <m:sSup>
                        <m:sSup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dirty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−2</m:t>
                      </m:r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+4)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14400"/>
                <a:ext cx="8229600" cy="5211763"/>
              </a:xfrm>
              <a:blipFill rotWithShape="1">
                <a:blip r:embed="rId2"/>
                <a:stretch>
                  <a:fillRect l="-1111" t="-1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124200" y="1676400"/>
            <a:ext cx="1524000" cy="165074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Use the box method</a:t>
            </a:r>
            <a:endParaRPr lang="en-US" sz="16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61013245"/>
                  </p:ext>
                </p:extLst>
              </p:nvPr>
            </p:nvGraphicFramePr>
            <p:xfrm>
              <a:off x="4648200" y="1905000"/>
              <a:ext cx="4038600" cy="100248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62000"/>
                    <a:gridCol w="1143000"/>
                    <a:gridCol w="1226976"/>
                    <a:gridCol w="906624"/>
                  </a:tblGrid>
                  <a:tr h="50124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 </a:t>
                          </a:r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40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1" i="1" smtClean="0"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  <m:t>𝒙</m:t>
                                    </m:r>
                                  </m:e>
                                  <m:sup>
                                    <m:r>
                                      <a:rPr lang="en-US" sz="2400" b="1" i="1" smtClean="0"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-2x</a:t>
                          </a:r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𝟒</m:t>
                                </m:r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01241">
                    <a:tc>
                      <a:txBody>
                        <a:bodyPr/>
                        <a:lstStyle/>
                        <a:p>
                          <a:pPr marL="0" marR="0" algn="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i="1" smtClean="0">
                                        <a:effectLst/>
                                        <a:latin typeface="Cambria Math" panose="02040503050406030204" pitchFamily="18" charset="0"/>
                                        <a:cs typeface="Times New Roman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1" smtClean="0"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  <m:t>−</m:t>
                                    </m:r>
                                    <m:r>
                                      <a:rPr lang="en-US" sz="2000" b="1" i="1" smtClean="0"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  <m:t>𝒙𝒚</m:t>
                                    </m:r>
                                  </m:e>
                                  <m:sup>
                                    <m:r>
                                      <a:rPr lang="en-US" sz="2000" b="1" i="1" smtClean="0"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 </a:t>
                          </a:r>
                        </a:p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61013245"/>
                  </p:ext>
                </p:extLst>
              </p:nvPr>
            </p:nvGraphicFramePr>
            <p:xfrm>
              <a:off x="4648200" y="1905000"/>
              <a:ext cx="4038600" cy="100248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62000"/>
                    <a:gridCol w="1143000"/>
                    <a:gridCol w="1226976"/>
                    <a:gridCol w="906624"/>
                  </a:tblGrid>
                  <a:tr h="50124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</a:rPr>
                            <a:t> </a:t>
                          </a:r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67380" t="-13415" r="-187166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 smtClean="0"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-2x</a:t>
                          </a:r>
                          <a:endParaRPr lang="en-US" sz="24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344966" t="-13415" b="-100000"/>
                          </a:stretch>
                        </a:blipFill>
                      </a:tcPr>
                    </a:tc>
                  </a:tr>
                  <a:tr h="5012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800" t="-113415" r="-4296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 </a:t>
                          </a:r>
                        </a:p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Gill Sans MT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5334000" y="2438400"/>
                <a:ext cx="533400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0" y="2438400"/>
                <a:ext cx="533400" cy="470000"/>
              </a:xfrm>
              <a:prstGeom prst="rect">
                <a:avLst/>
              </a:prstGeom>
              <a:blipFill rotWithShape="0">
                <a:blip r:embed="rId4"/>
                <a:stretch>
                  <a:fillRect r="-93182" b="-11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705600" y="2482015"/>
                <a:ext cx="533400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600" y="2482015"/>
                <a:ext cx="533400" cy="470000"/>
              </a:xfrm>
              <a:prstGeom prst="rect">
                <a:avLst/>
              </a:prstGeom>
              <a:blipFill rotWithShape="1">
                <a:blip r:embed="rId5"/>
                <a:stretch>
                  <a:fillRect l="-2273" r="-85227" b="-11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4038600" y="4495800"/>
                <a:ext cx="4953000" cy="59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u="sng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3200" b="1" i="1" u="sng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u="sng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3200" b="1" i="1" u="sng" smtClean="0">
                              <a:latin typeface="Cambria Math"/>
                            </a:rPr>
                            <m:t>𝟑</m:t>
                          </m:r>
                        </m:sup>
                      </m:sSup>
                      <m:sSup>
                        <m:sSupPr>
                          <m:ctrlPr>
                            <a:rPr lang="en-US" sz="3200" b="1" i="1" u="sng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u="sng" smtClean="0"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en-US" sz="3200" b="1" i="1" u="sng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200" b="1" i="1" u="sng" smtClean="0">
                          <a:latin typeface="Cambria Math"/>
                        </a:rPr>
                        <m:t>+</m:t>
                      </m:r>
                      <m:r>
                        <a:rPr lang="en-US" sz="3200" b="1" i="1" u="sng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en-US" sz="3200" b="1" i="1" u="sng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u="sng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3200" b="1" i="1" u="sng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n-US" sz="3200" b="1" i="1" u="sng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u="sng" smtClean="0"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en-US" sz="3200" b="1" i="1" u="sng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200" b="1" i="1" u="sng" smtClean="0">
                          <a:latin typeface="Cambria Math"/>
                        </a:rPr>
                        <m:t>−</m:t>
                      </m:r>
                      <m:r>
                        <a:rPr lang="en-US" sz="3200" b="1" i="1" u="sng" smtClean="0">
                          <a:latin typeface="Cambria Math"/>
                        </a:rPr>
                        <m:t>𝟒</m:t>
                      </m:r>
                      <m:r>
                        <a:rPr lang="en-US" sz="3200" b="1" i="1" u="sng" smtClean="0">
                          <a:latin typeface="Cambria Math"/>
                        </a:rPr>
                        <m:t>𝒙</m:t>
                      </m:r>
                      <m:sSup>
                        <m:sSupPr>
                          <m:ctrlPr>
                            <a:rPr lang="en-US" sz="3200" b="1" i="1" u="sng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u="sng" smtClean="0"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en-US" sz="3200" b="1" i="1" u="sng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3200" b="1" u="sng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600" y="4495800"/>
                <a:ext cx="4953000" cy="5959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696200" y="2438400"/>
                <a:ext cx="942109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𝒙𝒚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200" y="2438400"/>
                <a:ext cx="942109" cy="470000"/>
              </a:xfrm>
              <a:prstGeom prst="rect">
                <a:avLst/>
              </a:prstGeom>
              <a:blipFill rotWithShape="1">
                <a:blip r:embed="rId7"/>
                <a:stretch>
                  <a:fillRect r="-14286" b="-168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219200" y="4611469"/>
                <a:ext cx="335280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dirty="0">
                              <a:latin typeface="Cambria Math"/>
                            </a:rPr>
                            <m:t>𝑥𝑦</m:t>
                          </m:r>
                        </m:e>
                        <m:sup>
                          <m:r>
                            <a:rPr lang="en-US" sz="2400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(</m:t>
                      </m:r>
                      <m:sSup>
                        <m:sSupPr>
                          <m:ctrlPr>
                            <a:rPr lang="en-US" sz="24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dirty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−2</m:t>
                      </m:r>
                      <m:r>
                        <a:rPr lang="en-US" sz="2400" i="1">
                          <a:latin typeface="Cambria Math"/>
                        </a:rPr>
                        <m:t>𝑥</m:t>
                      </m:r>
                      <m:r>
                        <a:rPr lang="en-US" sz="2400" i="1">
                          <a:latin typeface="Cambria Math"/>
                        </a:rPr>
                        <m:t>+4)= </m:t>
                      </m:r>
                    </m:oMath>
                  </m:oMathPara>
                </a14:m>
                <a:endParaRPr lang="en-US" sz="24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4611469"/>
                <a:ext cx="3352800" cy="73866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252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Binomial x Binomial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14400"/>
                <a:ext cx="8229600" cy="52117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Simplify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+3)(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+7)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i="1" dirty="0">
                    <a:latin typeface="Cambria Math"/>
                  </a:rPr>
                  <a:t>	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(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+3)(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+7)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Group all like terms and combine for the final answer.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+3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+7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+21</m:t>
                      </m:r>
                    </m:oMath>
                  </m:oMathPara>
                </a14:m>
                <a:endParaRPr lang="en-US" b="0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600" b="1" i="1" u="sng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1" i="1" u="sng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3600" b="1" i="1" u="sng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600" b="1" i="1" u="sng" smtClean="0">
                          <a:latin typeface="Cambria Math"/>
                        </a:rPr>
                        <m:t>+</m:t>
                      </m:r>
                      <m:r>
                        <a:rPr lang="en-US" sz="3600" b="1" i="1" u="sng" smtClean="0">
                          <a:latin typeface="Cambria Math"/>
                        </a:rPr>
                        <m:t>𝟏𝟎</m:t>
                      </m:r>
                      <m:r>
                        <a:rPr lang="en-US" sz="3600" b="1" i="1" u="sng" smtClean="0">
                          <a:latin typeface="Cambria Math"/>
                        </a:rPr>
                        <m:t>𝒙</m:t>
                      </m:r>
                      <m:r>
                        <a:rPr lang="en-US" sz="3600" b="1" i="1" u="sng" smtClean="0">
                          <a:latin typeface="Cambria Math"/>
                        </a:rPr>
                        <m:t>+</m:t>
                      </m:r>
                      <m:r>
                        <a:rPr lang="en-US" sz="3600" b="1" i="1" u="sng" smtClean="0">
                          <a:latin typeface="Cambria Math"/>
                        </a:rPr>
                        <m:t>𝟐𝟏</m:t>
                      </m:r>
                    </m:oMath>
                  </m:oMathPara>
                </a14:m>
                <a:endParaRPr lang="en-US" sz="3600" b="1" u="sn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14400"/>
                <a:ext cx="8229600" cy="5211763"/>
              </a:xfrm>
              <a:blipFill rotWithShape="1">
                <a:blip r:embed="rId2"/>
                <a:stretch>
                  <a:fillRect l="-1111" t="-9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886200" y="1367828"/>
            <a:ext cx="1524000" cy="165074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Use the box method</a:t>
            </a:r>
            <a:endParaRPr lang="en-US" sz="1600" dirty="0"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846277"/>
              </p:ext>
            </p:extLst>
          </p:nvPr>
        </p:nvGraphicFramePr>
        <p:xfrm>
          <a:off x="5715000" y="1447800"/>
          <a:ext cx="1768642" cy="15037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5968"/>
                <a:gridCol w="608932"/>
                <a:gridCol w="663742"/>
              </a:tblGrid>
              <a:tr h="5012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x</a:t>
                      </a:r>
                      <a:endParaRPr lang="en-US" sz="24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24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124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x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124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Gill Sans M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238009" y="1989937"/>
                <a:ext cx="53340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8009" y="1989937"/>
                <a:ext cx="533400" cy="3755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896100" y="2008533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solidFill>
                            <a:srgbClr val="FF0000"/>
                          </a:solidFill>
                          <a:latin typeface="Cambria Math"/>
                        </a:rPr>
                        <m:t>3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6100" y="2008533"/>
                <a:ext cx="533400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258791" y="2459831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7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/>
                      </a:rPr>
                      <m:t>𝒙</m:t>
                    </m:r>
                  </m:oMath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8791" y="2459831"/>
                <a:ext cx="533400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10345" t="-83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6972300" y="248548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21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9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394</TotalTime>
  <Words>444</Words>
  <Application>Microsoft Office PowerPoint</Application>
  <PresentationFormat>On-screen Show (4:3)</PresentationFormat>
  <Paragraphs>279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Calibri</vt:lpstr>
      <vt:lpstr>Cambria Math</vt:lpstr>
      <vt:lpstr>Century Gothic</vt:lpstr>
      <vt:lpstr>Courier New</vt:lpstr>
      <vt:lpstr>Gill Sans MT</vt:lpstr>
      <vt:lpstr>Palatino Linotype</vt:lpstr>
      <vt:lpstr>Times New Roman</vt:lpstr>
      <vt:lpstr>Executive</vt:lpstr>
      <vt:lpstr>Equation</vt:lpstr>
      <vt:lpstr>Warm up</vt:lpstr>
      <vt:lpstr>PowerPoint Presentation</vt:lpstr>
      <vt:lpstr>Multiplying and Dividing Polynomials</vt:lpstr>
      <vt:lpstr>Recall</vt:lpstr>
      <vt:lpstr>Multiplying Polynomials</vt:lpstr>
      <vt:lpstr>Multiplying Polynomials</vt:lpstr>
      <vt:lpstr>Monomial x Trinomial</vt:lpstr>
      <vt:lpstr>Monomial x Trinomial</vt:lpstr>
      <vt:lpstr>Binomial x Binomial</vt:lpstr>
      <vt:lpstr>Binomial x Binomial</vt:lpstr>
      <vt:lpstr>Binomial x Binomial</vt:lpstr>
      <vt:lpstr>Special Binomials</vt:lpstr>
      <vt:lpstr>Trinomial x Trinomial</vt:lpstr>
      <vt:lpstr>Trinomial x Trinomial</vt:lpstr>
      <vt:lpstr>Dividing Polynomials</vt:lpstr>
      <vt:lpstr>Dividing Polynomials</vt:lpstr>
      <vt:lpstr>Dividing Polynomials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Tammy L. Wallace (tlwallace)</dc:creator>
  <cp:lastModifiedBy>Cynthia H. Morgan</cp:lastModifiedBy>
  <cp:revision>18</cp:revision>
  <dcterms:created xsi:type="dcterms:W3CDTF">2014-08-07T12:28:10Z</dcterms:created>
  <dcterms:modified xsi:type="dcterms:W3CDTF">2015-03-23T14:01:32Z</dcterms:modified>
</cp:coreProperties>
</file>